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12"/>
  </p:notesMasterIdLst>
  <p:sldIdLst>
    <p:sldId id="277" r:id="rId5"/>
    <p:sldId id="289" r:id="rId6"/>
    <p:sldId id="290" r:id="rId7"/>
    <p:sldId id="291" r:id="rId8"/>
    <p:sldId id="292" r:id="rId9"/>
    <p:sldId id="293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B04CDB-0BFD-4875-8972-E872A2BC8D7C}">
          <p14:sldIdLst>
            <p14:sldId id="277"/>
            <p14:sldId id="289"/>
            <p14:sldId id="290"/>
            <p14:sldId id="291"/>
            <p14:sldId id="292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a Susset" initials="CS" lastIdx="6" clrIdx="0">
    <p:extLst>
      <p:ext uri="{19B8F6BF-5375-455C-9EA6-DF929625EA0E}">
        <p15:presenceInfo xmlns:p15="http://schemas.microsoft.com/office/powerpoint/2012/main" userId="S::clara.susset@m1nd-set.com::57f332cd-1492-4524-ba54-a9f9c267e4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1D0"/>
    <a:srgbClr val="167690"/>
    <a:srgbClr val="036E88"/>
    <a:srgbClr val="E9469A"/>
    <a:srgbClr val="EB0084"/>
    <a:srgbClr val="FF97D5"/>
    <a:srgbClr val="3B3838"/>
    <a:srgbClr val="8DC63F"/>
    <a:srgbClr val="FFFFFF"/>
    <a:srgbClr val="354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291" autoAdjust="0"/>
  </p:normalViewPr>
  <p:slideViewPr>
    <p:cSldViewPr snapToGrid="0">
      <p:cViewPr varScale="1">
        <p:scale>
          <a:sx n="81" d="100"/>
          <a:sy n="81" d="100"/>
        </p:scale>
        <p:origin x="696" y="4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432252967573717"/>
          <c:y val="2.9622982345169024E-2"/>
          <c:w val="0.59789969424766087"/>
          <c:h val="0.940754035309661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 REQUEST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F5-42B3-91F1-CF629CED4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Purpose of purchase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0-4622-A8C5-8E4F6301D5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 SHARE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Purpose of purchase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60-4622-A8C5-8E4F6301D5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 A GIFT</c:v>
                </c:pt>
              </c:strCache>
            </c:strRef>
          </c:tx>
          <c:spPr>
            <a:solidFill>
              <a:srgbClr val="FF97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Purpose of purchase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60-4622-A8C5-8E4F6301D5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FOR MYSELF</c:v>
                </c:pt>
              </c:strCache>
            </c:strRef>
          </c:tx>
          <c:spPr>
            <a:solidFill>
              <a:srgbClr val="EB00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Purpose of purchase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60-4622-A8C5-8E4F6301D5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32511312"/>
        <c:axId val="732521712"/>
      </c:barChart>
      <c:catAx>
        <c:axId val="732511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2521712"/>
        <c:crosses val="autoZero"/>
        <c:auto val="1"/>
        <c:lblAlgn val="ctr"/>
        <c:lblOffset val="100"/>
        <c:noMultiLvlLbl val="0"/>
      </c:catAx>
      <c:valAx>
        <c:axId val="732521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3251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2.3333328229805723E-2"/>
          <c:y val="0"/>
          <c:w val="0.50852784152934349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043364163743621"/>
          <c:y val="2.9623017293286903E-2"/>
          <c:w val="0.59789969424766087"/>
          <c:h val="0.940754035309661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Impulse purchase</c:v>
                </c:pt>
              </c:strCache>
            </c:strRef>
          </c:tx>
          <c:spPr>
            <a:solidFill>
              <a:srgbClr val="8DC6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Planning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CE-4F1A-A558-C2E5A3848C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Planned without any specific idea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Planning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CE-4F1A-A558-C2E5A3848C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Planned with some idea in mind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Planning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CE-4F1A-A558-C2E5A3848CB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Planned to buy a specific brand</c:v>
                </c:pt>
              </c:strCache>
            </c:strRef>
          </c:tx>
          <c:spPr>
            <a:solidFill>
              <a:srgbClr val="FF97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Planning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CE-4F1A-A558-C2E5A3848CB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Planned to buy a specific product</c:v>
                </c:pt>
              </c:strCache>
            </c:strRef>
          </c:tx>
          <c:spPr>
            <a:solidFill>
              <a:srgbClr val="EB00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Planning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CE-4F1A-A558-C2E5A3848C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32511312"/>
        <c:axId val="732521712"/>
      </c:barChart>
      <c:catAx>
        <c:axId val="732511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2521712"/>
        <c:crosses val="autoZero"/>
        <c:auto val="1"/>
        <c:lblAlgn val="ctr"/>
        <c:lblOffset val="100"/>
        <c:noMultiLvlLbl val="0"/>
      </c:catAx>
      <c:valAx>
        <c:axId val="732521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3251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2.3333328229805723E-2"/>
          <c:y val="0"/>
          <c:w val="0.52856694475788613"/>
          <c:h val="0.99915541633013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EB008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A0-4C61-8921-DD22A15AB3A7}"/>
              </c:ext>
            </c:extLst>
          </c:dPt>
          <c:dPt>
            <c:idx val="1"/>
            <c:bubble3D val="0"/>
            <c:spPr>
              <a:solidFill>
                <a:srgbClr val="E7E6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A0-4C61-8921-DD22A15AB3A7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A0-4C61-8921-DD22A15AB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EB008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68-408E-8814-AFFBA8814F81}"/>
              </c:ext>
            </c:extLst>
          </c:dPt>
          <c:dPt>
            <c:idx val="1"/>
            <c:bubble3D val="0"/>
            <c:spPr>
              <a:solidFill>
                <a:srgbClr val="E7E6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68-408E-8814-AFFBA8814F81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68-408E-8814-AFFBA8814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EB008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D5-4A89-8E21-1E0F2F613C69}"/>
              </c:ext>
            </c:extLst>
          </c:dPt>
          <c:dPt>
            <c:idx val="1"/>
            <c:bubble3D val="0"/>
            <c:spPr>
              <a:solidFill>
                <a:srgbClr val="E7E6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D5-4A89-8E21-1E0F2F613C69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D5-4A89-8E21-1E0F2F613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E6EBB-63AD-468E-900C-CDB1D6D72100}" type="datetimeFigureOut">
              <a:rPr lang="en-CH" smtClean="0"/>
              <a:t>05/03/2023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02CC8-35BF-4CF2-9A0A-0EAF01DBA16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9271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02CC8-35BF-4CF2-9A0A-0EAF01DBA16C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334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02CC8-35BF-4CF2-9A0A-0EAF01DBA16C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018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02CC8-35BF-4CF2-9A0A-0EAF01DBA16C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207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02CC8-35BF-4CF2-9A0A-0EAF01DBA16C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18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02CC8-35BF-4CF2-9A0A-0EAF01DBA16C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11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02CC8-35BF-4CF2-9A0A-0EAF01DBA16C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1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02CC8-35BF-4CF2-9A0A-0EAF01DBA16C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92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DE5-32EA-4E9D-8989-B8F97C81FF0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BF10-A292-4382-9DEC-58003015F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24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DE5-32EA-4E9D-8989-B8F97C81FF0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BF10-A292-4382-9DEC-58003015F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7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DE5-32EA-4E9D-8989-B8F97C81FF0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BF10-A292-4382-9DEC-58003015F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00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DE5-32EA-4E9D-8989-B8F97C81FF0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BF10-A292-4382-9DEC-58003015F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DE5-32EA-4E9D-8989-B8F97C81FF0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BF10-A292-4382-9DEC-58003015F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22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DE5-32EA-4E9D-8989-B8F97C81FF0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BF10-A292-4382-9DEC-58003015F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7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DE5-32EA-4E9D-8989-B8F97C81FF0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BF10-A292-4382-9DEC-58003015F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DE5-32EA-4E9D-8989-B8F97C81FF0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BF10-A292-4382-9DEC-58003015F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28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45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DE5-32EA-4E9D-8989-B8F97C81FF0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BF10-A292-4382-9DEC-58003015F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3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5DE5-32EA-4E9D-8989-B8F97C81FF0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BF10-A292-4382-9DEC-58003015F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5DE5-32EA-4E9D-8989-B8F97C81FF0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ABF10-A292-4382-9DEC-58003015F5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4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5.jpeg"/><Relationship Id="rId7" Type="http://schemas.microsoft.com/office/2007/relationships/hdphoto" Target="../media/hdphoto1.wdp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12.jpe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.png"/><Relationship Id="rId3" Type="http://schemas.openxmlformats.org/officeDocument/2006/relationships/image" Target="../media/image25.jpeg"/><Relationship Id="rId7" Type="http://schemas.openxmlformats.org/officeDocument/2006/relationships/image" Target="../media/image41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chart" Target="../charts/chart1.xml"/><Relationship Id="rId9" Type="http://schemas.microsoft.com/office/2007/relationships/hdphoto" Target="../media/hdphoto3.wdp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8.png"/><Relationship Id="rId3" Type="http://schemas.openxmlformats.org/officeDocument/2006/relationships/image" Target="../media/image44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49.png"/><Relationship Id="rId5" Type="http://schemas.openxmlformats.org/officeDocument/2006/relationships/image" Target="../media/image4.png"/><Relationship Id="rId10" Type="http://schemas.openxmlformats.org/officeDocument/2006/relationships/image" Target="../media/image48.png"/><Relationship Id="rId4" Type="http://schemas.openxmlformats.org/officeDocument/2006/relationships/chart" Target="../charts/chart3.xml"/><Relationship Id="rId9" Type="http://schemas.openxmlformats.org/officeDocument/2006/relationships/image" Target="../media/image47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75FD3E-DB7B-4B34-8500-0CDC4453DF00}"/>
              </a:ext>
            </a:extLst>
          </p:cNvPr>
          <p:cNvSpPr txBox="1"/>
          <p:nvPr/>
        </p:nvSpPr>
        <p:spPr>
          <a:xfrm>
            <a:off x="1" y="92820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DFWC </a:t>
            </a:r>
          </a:p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QUARTERLY GLOBAL </a:t>
            </a:r>
          </a:p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SHOPPING MONITOR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5D4A7-A534-4B25-81C5-7628376F7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9" y="5042502"/>
            <a:ext cx="3784332" cy="15871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BE2FA1-65F1-4C2E-9D85-04DD19535419}"/>
              </a:ext>
            </a:extLst>
          </p:cNvPr>
          <p:cNvSpPr txBox="1"/>
          <p:nvPr/>
        </p:nvSpPr>
        <p:spPr>
          <a:xfrm>
            <a:off x="4628145" y="3786237"/>
            <a:ext cx="293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4A1D0"/>
                </a:solidFill>
                <a:latin typeface="Corbel" panose="020B0503020204020204" pitchFamily="34" charset="0"/>
              </a:rPr>
              <a:t>Q1 2023</a:t>
            </a:r>
            <a:endParaRPr lang="en-CH" sz="4000" b="1" dirty="0">
              <a:solidFill>
                <a:srgbClr val="14A1D0"/>
              </a:solidFill>
              <a:latin typeface="Corbel" panose="020B05030202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7F771A-A1BB-410C-B71C-18EBA136E7BC}"/>
              </a:ext>
            </a:extLst>
          </p:cNvPr>
          <p:cNvSpPr txBox="1"/>
          <p:nvPr/>
        </p:nvSpPr>
        <p:spPr>
          <a:xfrm>
            <a:off x="4459873" y="5688641"/>
            <a:ext cx="353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in partnership with</a:t>
            </a:r>
            <a:endParaRPr lang="en-CH" sz="2800" b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9B353-D2C0-4034-BA04-75A235439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8" y="2430112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42242-DB21-484E-B812-5E43BBC64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97" y="383043"/>
            <a:ext cx="1905000" cy="190500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2C4A1DD-A53D-6B99-1A58-39C4FFDC9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529" y="4335112"/>
            <a:ext cx="4682837" cy="28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urope Icons - Free SVG &amp; PNG Europe Images - Noun Project">
            <a:extLst>
              <a:ext uri="{FF2B5EF4-FFF2-40B4-BE49-F238E27FC236}">
                <a16:creationId xmlns:a16="http://schemas.microsoft.com/office/drawing/2014/main" id="{99234884-479C-2073-51F9-2BBDD1783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60" y="2828147"/>
            <a:ext cx="966616" cy="9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licymakers">
            <a:extLst>
              <a:ext uri="{FF2B5EF4-FFF2-40B4-BE49-F238E27FC236}">
                <a16:creationId xmlns:a16="http://schemas.microsoft.com/office/drawing/2014/main" id="{D8842CDE-CFD4-D29E-32F1-1F7AA617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10" y="2828147"/>
            <a:ext cx="966616" cy="9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rica Icon - Free PNG &amp; SVG 19031 - Noun Project">
            <a:extLst>
              <a:ext uri="{FF2B5EF4-FFF2-40B4-BE49-F238E27FC236}">
                <a16:creationId xmlns:a16="http://schemas.microsoft.com/office/drawing/2014/main" id="{4712831E-1E01-173B-8DEC-AC02DC742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26" y="2777545"/>
            <a:ext cx="1067820" cy="10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orth America Svg Png Icon Free Download (#465277) - OnlineWebFonts.COM">
            <a:extLst>
              <a:ext uri="{FF2B5EF4-FFF2-40B4-BE49-F238E27FC236}">
                <a16:creationId xmlns:a16="http://schemas.microsoft.com/office/drawing/2014/main" id="{C5601473-F15D-7754-B262-920677B42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09" y="2837819"/>
            <a:ext cx="1067820" cy="9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outh America Svg Png Icon Free Download (#465278) - OnlineWebFonts.COM">
            <a:extLst>
              <a:ext uri="{FF2B5EF4-FFF2-40B4-BE49-F238E27FC236}">
                <a16:creationId xmlns:a16="http://schemas.microsoft.com/office/drawing/2014/main" id="{EE0F45A3-2B40-7D61-65E1-97A5DC744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953" y="2877155"/>
            <a:ext cx="547701" cy="86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" name="Table 112">
            <a:extLst>
              <a:ext uri="{FF2B5EF4-FFF2-40B4-BE49-F238E27FC236}">
                <a16:creationId xmlns:a16="http://schemas.microsoft.com/office/drawing/2014/main" id="{5C7BE2CA-603A-85B5-75EB-1F2C3AD70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85753"/>
              </p:ext>
            </p:extLst>
          </p:nvPr>
        </p:nvGraphicFramePr>
        <p:xfrm>
          <a:off x="-1" y="2026404"/>
          <a:ext cx="12208254" cy="483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709">
                  <a:extLst>
                    <a:ext uri="{9D8B030D-6E8A-4147-A177-3AD203B41FA5}">
                      <a16:colId xmlns:a16="http://schemas.microsoft.com/office/drawing/2014/main" val="2639992158"/>
                    </a:ext>
                  </a:extLst>
                </a:gridCol>
                <a:gridCol w="2034709">
                  <a:extLst>
                    <a:ext uri="{9D8B030D-6E8A-4147-A177-3AD203B41FA5}">
                      <a16:colId xmlns:a16="http://schemas.microsoft.com/office/drawing/2014/main" val="3103307119"/>
                    </a:ext>
                  </a:extLst>
                </a:gridCol>
                <a:gridCol w="2034709">
                  <a:extLst>
                    <a:ext uri="{9D8B030D-6E8A-4147-A177-3AD203B41FA5}">
                      <a16:colId xmlns:a16="http://schemas.microsoft.com/office/drawing/2014/main" val="1849261957"/>
                    </a:ext>
                  </a:extLst>
                </a:gridCol>
                <a:gridCol w="2034709">
                  <a:extLst>
                    <a:ext uri="{9D8B030D-6E8A-4147-A177-3AD203B41FA5}">
                      <a16:colId xmlns:a16="http://schemas.microsoft.com/office/drawing/2014/main" val="3044076156"/>
                    </a:ext>
                  </a:extLst>
                </a:gridCol>
                <a:gridCol w="2034709">
                  <a:extLst>
                    <a:ext uri="{9D8B030D-6E8A-4147-A177-3AD203B41FA5}">
                      <a16:colId xmlns:a16="http://schemas.microsoft.com/office/drawing/2014/main" val="1360983159"/>
                    </a:ext>
                  </a:extLst>
                </a:gridCol>
                <a:gridCol w="2034709">
                  <a:extLst>
                    <a:ext uri="{9D8B030D-6E8A-4147-A177-3AD203B41FA5}">
                      <a16:colId xmlns:a16="http://schemas.microsoft.com/office/drawing/2014/main" val="901153262"/>
                    </a:ext>
                  </a:extLst>
                </a:gridCol>
              </a:tblGrid>
              <a:tr h="4831596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759564"/>
                  </a:ext>
                </a:extLst>
              </a:tr>
            </a:tbl>
          </a:graphicData>
        </a:graphic>
      </p:graphicFrame>
      <p:pic>
        <p:nvPicPr>
          <p:cNvPr id="80" name="Picture 79">
            <a:extLst>
              <a:ext uri="{FF2B5EF4-FFF2-40B4-BE49-F238E27FC236}">
                <a16:creationId xmlns:a16="http://schemas.microsoft.com/office/drawing/2014/main" id="{2D3D3549-DD7B-DDA3-9ABA-D2D6BA4ACC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0" b="40006"/>
          <a:stretch/>
        </p:blipFill>
        <p:spPr>
          <a:xfrm>
            <a:off x="-21615" y="-5734"/>
            <a:ext cx="12229867" cy="203213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5D3BE21-F809-48CC-8A1A-585D1A94DC6F}"/>
              </a:ext>
            </a:extLst>
          </p:cNvPr>
          <p:cNvSpPr/>
          <p:nvPr/>
        </p:nvSpPr>
        <p:spPr>
          <a:xfrm>
            <a:off x="-21615" y="6222"/>
            <a:ext cx="12251482" cy="2020182"/>
          </a:xfrm>
          <a:prstGeom prst="rect">
            <a:avLst/>
          </a:prstGeom>
          <a:solidFill>
            <a:schemeClr val="tx1">
              <a:lumMod val="50000"/>
              <a:lumOff val="50000"/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t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orbel" panose="020B0503020204020204" pitchFamily="34" charset="0"/>
              </a:rPr>
              <a:t>TOTAL INTERNATIONAL PAX DEPARTURES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Dec 2022 - Feb 2023 &amp; % of Dec 2018 - Feb 2019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BE88BF-CA32-9A1D-2144-D5064CD7539C}"/>
              </a:ext>
            </a:extLst>
          </p:cNvPr>
          <p:cNvSpPr txBox="1"/>
          <p:nvPr/>
        </p:nvSpPr>
        <p:spPr>
          <a:xfrm>
            <a:off x="546066" y="2305153"/>
            <a:ext cx="101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GLOBAL</a:t>
            </a:r>
            <a:endParaRPr lang="en-CH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0044004-0FFB-9AF6-0AF1-1771DF46B3EC}"/>
              </a:ext>
            </a:extLst>
          </p:cNvPr>
          <p:cNvSpPr txBox="1"/>
          <p:nvPr/>
        </p:nvSpPr>
        <p:spPr>
          <a:xfrm>
            <a:off x="514036" y="4862367"/>
            <a:ext cx="109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84%</a:t>
            </a:r>
            <a:endParaRPr lang="en-CH" sz="3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C2E42D-AC36-D99A-307F-CC468EE37187}"/>
              </a:ext>
            </a:extLst>
          </p:cNvPr>
          <p:cNvSpPr txBox="1"/>
          <p:nvPr/>
        </p:nvSpPr>
        <p:spPr>
          <a:xfrm>
            <a:off x="177594" y="3871802"/>
            <a:ext cx="1852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4000" b="1" dirty="0">
                <a:solidFill>
                  <a:srgbClr val="EB0084"/>
                </a:solidFill>
                <a:latin typeface="Corbel" panose="020B0503020204020204" pitchFamily="34" charset="0"/>
              </a:rPr>
              <a:t>348 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0C0684-9A30-8E17-A811-7BB483EFA844}"/>
              </a:ext>
            </a:extLst>
          </p:cNvPr>
          <p:cNvSpPr txBox="1"/>
          <p:nvPr/>
        </p:nvSpPr>
        <p:spPr>
          <a:xfrm>
            <a:off x="2536283" y="2305153"/>
            <a:ext cx="101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ASPAC</a:t>
            </a:r>
            <a:endParaRPr lang="en-CH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18C3A2C-142F-C3F1-08D8-2CBFB70BDAAF}"/>
              </a:ext>
            </a:extLst>
          </p:cNvPr>
          <p:cNvSpPr txBox="1"/>
          <p:nvPr/>
        </p:nvSpPr>
        <p:spPr>
          <a:xfrm>
            <a:off x="2167811" y="3871802"/>
            <a:ext cx="1852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4000" dirty="0">
                <a:solidFill>
                  <a:srgbClr val="E9469A"/>
                </a:solidFill>
                <a:latin typeface="Corbel" panose="020B0503020204020204" pitchFamily="34" charset="0"/>
              </a:rPr>
              <a:t>36 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C1FFCB-1D17-8CCE-0219-D2782A78ACF1}"/>
              </a:ext>
            </a:extLst>
          </p:cNvPr>
          <p:cNvSpPr txBox="1"/>
          <p:nvPr/>
        </p:nvSpPr>
        <p:spPr>
          <a:xfrm>
            <a:off x="4559015" y="2305153"/>
            <a:ext cx="101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EUROPE</a:t>
            </a:r>
            <a:endParaRPr lang="en-CH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62E9103-2E2F-BF66-D831-EC2F172A060F}"/>
              </a:ext>
            </a:extLst>
          </p:cNvPr>
          <p:cNvSpPr txBox="1"/>
          <p:nvPr/>
        </p:nvSpPr>
        <p:spPr>
          <a:xfrm>
            <a:off x="4190543" y="3871802"/>
            <a:ext cx="1852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4000" dirty="0">
                <a:solidFill>
                  <a:srgbClr val="E9469A"/>
                </a:solidFill>
                <a:latin typeface="Corbel" panose="020B0503020204020204" pitchFamily="34" charset="0"/>
              </a:rPr>
              <a:t>154 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0AF062-F0BA-D924-48AB-7CB2C66880F8}"/>
              </a:ext>
            </a:extLst>
          </p:cNvPr>
          <p:cNvSpPr txBox="1"/>
          <p:nvPr/>
        </p:nvSpPr>
        <p:spPr>
          <a:xfrm>
            <a:off x="5866396" y="2305153"/>
            <a:ext cx="246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MIDDLE EAST /</a:t>
            </a:r>
          </a:p>
          <a:p>
            <a:pPr algn="ctr"/>
            <a:r>
              <a:rPr lang="en-US" dirty="0"/>
              <a:t> AFRICA</a:t>
            </a:r>
            <a:endParaRPr lang="en-CH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9EA8E05-9ED5-9E8E-0CAD-48126D8D7BA4}"/>
              </a:ext>
            </a:extLst>
          </p:cNvPr>
          <p:cNvSpPr txBox="1"/>
          <p:nvPr/>
        </p:nvSpPr>
        <p:spPr>
          <a:xfrm>
            <a:off x="6219931" y="3871802"/>
            <a:ext cx="1852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4000" dirty="0">
                <a:solidFill>
                  <a:srgbClr val="E9469A"/>
                </a:solidFill>
                <a:latin typeface="Corbel" panose="020B0503020204020204" pitchFamily="34" charset="0"/>
              </a:rPr>
              <a:t>54</a:t>
            </a:r>
            <a:r>
              <a:rPr lang="fr-CH" sz="4000" dirty="0">
                <a:solidFill>
                  <a:srgbClr val="EB0084"/>
                </a:solidFill>
                <a:latin typeface="Corbel" panose="020B0503020204020204" pitchFamily="34" charset="0"/>
              </a:rPr>
              <a:t> </a:t>
            </a:r>
            <a:r>
              <a:rPr lang="fr-CH" sz="4000" dirty="0">
                <a:solidFill>
                  <a:srgbClr val="E9469A"/>
                </a:solidFill>
                <a:latin typeface="Corbel" panose="020B0503020204020204" pitchFamily="34" charset="0"/>
              </a:rPr>
              <a:t>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B1256E-78D5-5544-A78F-FB17E191138F}"/>
              </a:ext>
            </a:extLst>
          </p:cNvPr>
          <p:cNvSpPr txBox="1"/>
          <p:nvPr/>
        </p:nvSpPr>
        <p:spPr>
          <a:xfrm>
            <a:off x="8144669" y="2305153"/>
            <a:ext cx="1952466" cy="36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NORTH AMERICA</a:t>
            </a:r>
            <a:endParaRPr lang="en-CH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06B7C48-D8A8-F3AD-0242-CFB536F3F726}"/>
              </a:ext>
            </a:extLst>
          </p:cNvPr>
          <p:cNvSpPr txBox="1"/>
          <p:nvPr/>
        </p:nvSpPr>
        <p:spPr>
          <a:xfrm>
            <a:off x="8244372" y="3871802"/>
            <a:ext cx="1852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4000" dirty="0">
                <a:solidFill>
                  <a:srgbClr val="E9469A"/>
                </a:solidFill>
                <a:latin typeface="Corbel" panose="020B0503020204020204" pitchFamily="34" charset="0"/>
              </a:rPr>
              <a:t>42 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0112AC-4806-58D5-73B4-7F5DC4AF1698}"/>
              </a:ext>
            </a:extLst>
          </p:cNvPr>
          <p:cNvSpPr txBox="1"/>
          <p:nvPr/>
        </p:nvSpPr>
        <p:spPr>
          <a:xfrm>
            <a:off x="10177668" y="2305153"/>
            <a:ext cx="1952466" cy="36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SOUTH AMERICA</a:t>
            </a:r>
            <a:endParaRPr lang="en-CH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05BE45A-9869-C25C-6F1A-EAB4D0CA9F81}"/>
              </a:ext>
            </a:extLst>
          </p:cNvPr>
          <p:cNvSpPr txBox="1"/>
          <p:nvPr/>
        </p:nvSpPr>
        <p:spPr>
          <a:xfrm>
            <a:off x="10277371" y="3871802"/>
            <a:ext cx="1852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4000" dirty="0">
                <a:solidFill>
                  <a:srgbClr val="E9469A"/>
                </a:solidFill>
                <a:latin typeface="Corbel" panose="020B0503020204020204" pitchFamily="34" charset="0"/>
              </a:rPr>
              <a:t>29 M</a:t>
            </a:r>
          </a:p>
        </p:txBody>
      </p:sp>
      <p:pic>
        <p:nvPicPr>
          <p:cNvPr id="1026" name="Picture 2" descr="Globe Earth World Internet Svg Png Icon Free Download (#488156) -  OnlineWebFonts.COM">
            <a:extLst>
              <a:ext uri="{FF2B5EF4-FFF2-40B4-BE49-F238E27FC236}">
                <a16:creationId xmlns:a16="http://schemas.microsoft.com/office/drawing/2014/main" id="{06B23DFE-F480-D2B8-04A6-B1A76229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87" y="2961310"/>
            <a:ext cx="699643" cy="7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86A168-5674-99F8-749B-D4180C3A0FFD}"/>
              </a:ext>
            </a:extLst>
          </p:cNvPr>
          <p:cNvSpPr txBox="1"/>
          <p:nvPr/>
        </p:nvSpPr>
        <p:spPr>
          <a:xfrm>
            <a:off x="514036" y="5561444"/>
            <a:ext cx="1016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same period in 2018-2019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12C99-B1BE-ED13-4713-118FB48AE640}"/>
              </a:ext>
            </a:extLst>
          </p:cNvPr>
          <p:cNvSpPr txBox="1"/>
          <p:nvPr/>
        </p:nvSpPr>
        <p:spPr>
          <a:xfrm>
            <a:off x="2624064" y="4862367"/>
            <a:ext cx="109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53%</a:t>
            </a:r>
            <a:endParaRPr lang="en-CH" sz="3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A703A-EA93-CBE3-8CCC-6F1D3A84AAE3}"/>
              </a:ext>
            </a:extLst>
          </p:cNvPr>
          <p:cNvSpPr txBox="1"/>
          <p:nvPr/>
        </p:nvSpPr>
        <p:spPr>
          <a:xfrm>
            <a:off x="2624064" y="5561444"/>
            <a:ext cx="1016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same period in 2018-2019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E7DDA-9CBA-7358-4A60-5D0DFF2E601B}"/>
              </a:ext>
            </a:extLst>
          </p:cNvPr>
          <p:cNvSpPr txBox="1"/>
          <p:nvPr/>
        </p:nvSpPr>
        <p:spPr>
          <a:xfrm>
            <a:off x="4606991" y="4862367"/>
            <a:ext cx="109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94%</a:t>
            </a:r>
            <a:endParaRPr lang="en-CH" sz="3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9C77B-9E65-9E0E-4B3F-290825344961}"/>
              </a:ext>
            </a:extLst>
          </p:cNvPr>
          <p:cNvSpPr txBox="1"/>
          <p:nvPr/>
        </p:nvSpPr>
        <p:spPr>
          <a:xfrm>
            <a:off x="4606991" y="5561444"/>
            <a:ext cx="1016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same period in 2018-2019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B7E86-2F6E-FA11-6807-D79438345174}"/>
              </a:ext>
            </a:extLst>
          </p:cNvPr>
          <p:cNvSpPr txBox="1"/>
          <p:nvPr/>
        </p:nvSpPr>
        <p:spPr>
          <a:xfrm>
            <a:off x="6583048" y="4862367"/>
            <a:ext cx="1273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103%</a:t>
            </a:r>
            <a:endParaRPr lang="en-CH" sz="3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D2525-748A-A60D-B486-6CA317535622}"/>
              </a:ext>
            </a:extLst>
          </p:cNvPr>
          <p:cNvSpPr txBox="1"/>
          <p:nvPr/>
        </p:nvSpPr>
        <p:spPr>
          <a:xfrm>
            <a:off x="6675467" y="5561444"/>
            <a:ext cx="1016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same period in 2018-2019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AC2A5-DA73-3F6F-BA8B-1B769A02CFC1}"/>
              </a:ext>
            </a:extLst>
          </p:cNvPr>
          <p:cNvSpPr txBox="1"/>
          <p:nvPr/>
        </p:nvSpPr>
        <p:spPr>
          <a:xfrm>
            <a:off x="8651523" y="4862367"/>
            <a:ext cx="118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111%</a:t>
            </a:r>
            <a:endParaRPr lang="en-CH" sz="3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A248F-8D59-587F-3DB0-F3DF63B9D4D1}"/>
              </a:ext>
            </a:extLst>
          </p:cNvPr>
          <p:cNvSpPr txBox="1"/>
          <p:nvPr/>
        </p:nvSpPr>
        <p:spPr>
          <a:xfrm>
            <a:off x="8651523" y="5561444"/>
            <a:ext cx="1016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same period in 2018-2019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9AC2D-4633-4442-CB7F-04F7461D065F}"/>
              </a:ext>
            </a:extLst>
          </p:cNvPr>
          <p:cNvSpPr txBox="1"/>
          <p:nvPr/>
        </p:nvSpPr>
        <p:spPr>
          <a:xfrm>
            <a:off x="10631466" y="4862367"/>
            <a:ext cx="109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96%</a:t>
            </a:r>
            <a:endParaRPr lang="en-CH" sz="36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2BFDF3-2C10-9DF2-4510-429C7B7ED978}"/>
              </a:ext>
            </a:extLst>
          </p:cNvPr>
          <p:cNvSpPr txBox="1"/>
          <p:nvPr/>
        </p:nvSpPr>
        <p:spPr>
          <a:xfrm>
            <a:off x="10631466" y="5561444"/>
            <a:ext cx="1016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same period in 2018-2019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2031CC71-C13B-DEEF-31B6-AF60D774C0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3533" y="5835693"/>
            <a:ext cx="2126114" cy="1277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45C787-FAC6-579E-643A-E62068423B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1" y="6246752"/>
            <a:ext cx="1141673" cy="4788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19BBCB-6E8C-1291-F978-485A4B4CF978}"/>
              </a:ext>
            </a:extLst>
          </p:cNvPr>
          <p:cNvSpPr txBox="1"/>
          <p:nvPr/>
        </p:nvSpPr>
        <p:spPr>
          <a:xfrm>
            <a:off x="1431507" y="6301488"/>
            <a:ext cx="109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167690"/>
                </a:solidFill>
              </a:rPr>
              <a:t>Q1 2023</a:t>
            </a:r>
          </a:p>
        </p:txBody>
      </p:sp>
    </p:spTree>
    <p:extLst>
      <p:ext uri="{BB962C8B-B14F-4D97-AF65-F5344CB8AC3E}">
        <p14:creationId xmlns:p14="http://schemas.microsoft.com/office/powerpoint/2010/main" val="319080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253DE-D206-BDBE-5595-A2E5EB910D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4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D86FC36-A8E9-15B2-967E-89B00EDACE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8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42498A-F477-902D-F4B3-C9FB1F65C6C3}"/>
              </a:ext>
            </a:extLst>
          </p:cNvPr>
          <p:cNvSpPr/>
          <p:nvPr/>
        </p:nvSpPr>
        <p:spPr>
          <a:xfrm>
            <a:off x="6096000" y="0"/>
            <a:ext cx="6101445" cy="6858000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E65D0F-7D38-FE45-020A-C180D1D3FB1E}"/>
              </a:ext>
            </a:extLst>
          </p:cNvPr>
          <p:cNvSpPr/>
          <p:nvPr/>
        </p:nvSpPr>
        <p:spPr>
          <a:xfrm>
            <a:off x="841830" y="537029"/>
            <a:ext cx="4455885" cy="885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chemeClr val="tx1"/>
                </a:solidFill>
                <a:latin typeface="Corbel" panose="020B0503020204020204" pitchFamily="34" charset="0"/>
              </a:rPr>
              <a:t>TOP 10 AIRPORTS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Dec 2022 - Feb 2023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orbel" panose="020B0503020204020204" pitchFamily="34" charset="0"/>
              </a:rPr>
              <a:t>International Departures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F5E163-B2F7-FDE9-C2E8-70B0D3F99A42}"/>
              </a:ext>
            </a:extLst>
          </p:cNvPr>
          <p:cNvSpPr/>
          <p:nvPr/>
        </p:nvSpPr>
        <p:spPr>
          <a:xfrm>
            <a:off x="7104745" y="537029"/>
            <a:ext cx="4455885" cy="885371"/>
          </a:xfrm>
          <a:prstGeom prst="rect">
            <a:avLst/>
          </a:prstGeom>
          <a:solidFill>
            <a:srgbClr val="E94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chemeClr val="bg1"/>
                </a:solidFill>
                <a:latin typeface="Corbel" panose="020B0503020204020204" pitchFamily="34" charset="0"/>
              </a:rPr>
              <a:t>TOP 10 NATIONALITIES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rbel" panose="020B0503020204020204" pitchFamily="34" charset="0"/>
              </a:rPr>
              <a:t>Dec 2022 - Feb 2023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Corbel" panose="020B0503020204020204" pitchFamily="34" charset="0"/>
              </a:rPr>
              <a:t>International Departures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5404113-6D58-7AEF-DFDC-8590596DC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82245"/>
              </p:ext>
            </p:extLst>
          </p:nvPr>
        </p:nvGraphicFramePr>
        <p:xfrm>
          <a:off x="841830" y="1540329"/>
          <a:ext cx="4455885" cy="44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71">
                  <a:extLst>
                    <a:ext uri="{9D8B030D-6E8A-4147-A177-3AD203B41FA5}">
                      <a16:colId xmlns:a16="http://schemas.microsoft.com/office/drawing/2014/main" val="2029472353"/>
                    </a:ext>
                  </a:extLst>
                </a:gridCol>
                <a:gridCol w="1125214">
                  <a:extLst>
                    <a:ext uri="{9D8B030D-6E8A-4147-A177-3AD203B41FA5}">
                      <a16:colId xmlns:a16="http://schemas.microsoft.com/office/drawing/2014/main" val="79724315"/>
                    </a:ext>
                  </a:extLst>
                </a:gridCol>
              </a:tblGrid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DXB - Dubai, AE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10.46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691455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LHR - London-Heathrow, EN, GB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8.51 M 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445780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CDG - Paris-De Gaulle, FR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7.50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561836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SIN - Singapore, SG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6.91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50138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AMS - Amsterdam, NL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6.63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399126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IST - Istanbul, TR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5.86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98095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FRA - Frankfurt, DE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5.50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24478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ICN - Seoul, KR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5.20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36808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DOH - Doha, QA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5.06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56062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MAD - Madrid, 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4.71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3236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374176-263D-9D45-12AB-0EC3867A0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46157"/>
              </p:ext>
            </p:extLst>
          </p:nvPr>
        </p:nvGraphicFramePr>
        <p:xfrm>
          <a:off x="7104744" y="1540329"/>
          <a:ext cx="4455885" cy="44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71">
                  <a:extLst>
                    <a:ext uri="{9D8B030D-6E8A-4147-A177-3AD203B41FA5}">
                      <a16:colId xmlns:a16="http://schemas.microsoft.com/office/drawing/2014/main" val="2029472353"/>
                    </a:ext>
                  </a:extLst>
                </a:gridCol>
                <a:gridCol w="1125214">
                  <a:extLst>
                    <a:ext uri="{9D8B030D-6E8A-4147-A177-3AD203B41FA5}">
                      <a16:colId xmlns:a16="http://schemas.microsoft.com/office/drawing/2014/main" val="79724315"/>
                    </a:ext>
                  </a:extLst>
                </a:gridCol>
              </a:tblGrid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United States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37.35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691455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United Kingdom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26.36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445780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Germany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18.07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561836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France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16.89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50138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14.14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399126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Italy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12.82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98095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Spain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12.25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24478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Canada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9.94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36808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South Korea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8.58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56062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55563" indent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800" b="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8.25 M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32360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2E410EA9-D294-5C46-8B8F-BBCDF653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11" y="1566821"/>
            <a:ext cx="382813" cy="3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7039921-E1A1-BD31-592A-AB8B559FB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533" y="5835693"/>
            <a:ext cx="2126114" cy="1277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F9D510-61ED-0816-3611-C361B6FFB7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1" y="6246752"/>
            <a:ext cx="1141673" cy="478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FEE1BF-7F90-E8BC-AAC4-11B60A168B08}"/>
              </a:ext>
            </a:extLst>
          </p:cNvPr>
          <p:cNvSpPr txBox="1"/>
          <p:nvPr/>
        </p:nvSpPr>
        <p:spPr>
          <a:xfrm>
            <a:off x="1431507" y="6301488"/>
            <a:ext cx="109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bg1"/>
                </a:solidFill>
              </a:rPr>
              <a:t>Q1 2023</a:t>
            </a:r>
          </a:p>
        </p:txBody>
      </p:sp>
      <p:pic>
        <p:nvPicPr>
          <p:cNvPr id="1026" name="Picture 2" descr="United kingdom ">
            <a:extLst>
              <a:ext uri="{FF2B5EF4-FFF2-40B4-BE49-F238E27FC236}">
                <a16:creationId xmlns:a16="http://schemas.microsoft.com/office/drawing/2014/main" id="{766FD187-C9DC-0374-116E-B2CDC827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17" y="2012667"/>
            <a:ext cx="381600" cy="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many ">
            <a:extLst>
              <a:ext uri="{FF2B5EF4-FFF2-40B4-BE49-F238E27FC236}">
                <a16:creationId xmlns:a16="http://schemas.microsoft.com/office/drawing/2014/main" id="{B23C479F-D20D-51F7-7162-14EFD2DC7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17" y="2476154"/>
            <a:ext cx="381600" cy="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ankreich ">
            <a:extLst>
              <a:ext uri="{FF2B5EF4-FFF2-40B4-BE49-F238E27FC236}">
                <a16:creationId xmlns:a16="http://schemas.microsoft.com/office/drawing/2014/main" id="{DEBACA37-0400-4DAF-AD99-8DF2AD75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17" y="2914316"/>
            <a:ext cx="381600" cy="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anien ">
            <a:extLst>
              <a:ext uri="{FF2B5EF4-FFF2-40B4-BE49-F238E27FC236}">
                <a16:creationId xmlns:a16="http://schemas.microsoft.com/office/drawing/2014/main" id="{0A84FC07-5C13-78CF-D9C2-9DB9E452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17" y="4297841"/>
            <a:ext cx="381600" cy="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talien ">
            <a:extLst>
              <a:ext uri="{FF2B5EF4-FFF2-40B4-BE49-F238E27FC236}">
                <a16:creationId xmlns:a16="http://schemas.microsoft.com/office/drawing/2014/main" id="{A78F0DDF-6EC9-F92F-3F3E-F518DBAFD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24" y="3791410"/>
            <a:ext cx="456587" cy="45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anada ">
            <a:extLst>
              <a:ext uri="{FF2B5EF4-FFF2-40B4-BE49-F238E27FC236}">
                <a16:creationId xmlns:a16="http://schemas.microsoft.com/office/drawing/2014/main" id="{41E27A4D-B523-231A-040F-A1DD4DD29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17" y="4736995"/>
            <a:ext cx="381600" cy="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ndia ">
            <a:extLst>
              <a:ext uri="{FF2B5EF4-FFF2-40B4-BE49-F238E27FC236}">
                <a16:creationId xmlns:a16="http://schemas.microsoft.com/office/drawing/2014/main" id="{38EE0C2E-6A5D-19A7-EC66-F2750F60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17" y="3371285"/>
            <a:ext cx="381600" cy="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CFFD8C-5312-AE36-5527-9987B28A25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93" y="5643451"/>
            <a:ext cx="384048" cy="384048"/>
          </a:xfrm>
          <a:prstGeom prst="rect">
            <a:avLst/>
          </a:prstGeom>
        </p:spPr>
      </p:pic>
      <p:pic>
        <p:nvPicPr>
          <p:cNvPr id="10" name="Picture Placeholder 49">
            <a:extLst>
              <a:ext uri="{FF2B5EF4-FFF2-40B4-BE49-F238E27FC236}">
                <a16:creationId xmlns:a16="http://schemas.microsoft.com/office/drawing/2014/main" id="{F423B985-3B7F-19E0-F0D1-62998FFADAA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161"/>
          <a:stretch>
            <a:fillRect/>
          </a:stretch>
        </p:blipFill>
        <p:spPr>
          <a:xfrm>
            <a:off x="6661396" y="5204297"/>
            <a:ext cx="38404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7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ue and brown tote bag">
            <a:extLst>
              <a:ext uri="{FF2B5EF4-FFF2-40B4-BE49-F238E27FC236}">
                <a16:creationId xmlns:a16="http://schemas.microsoft.com/office/drawing/2014/main" id="{2FA261A0-315A-041F-6ED1-25DD771BE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/>
          <a:stretch/>
        </p:blipFill>
        <p:spPr bwMode="auto">
          <a:xfrm>
            <a:off x="2723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EA8D4F-8753-E894-ED2A-A236D9E3AC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83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E65D0F-7D38-FE45-020A-C180D1D3FB1E}"/>
              </a:ext>
            </a:extLst>
          </p:cNvPr>
          <p:cNvSpPr/>
          <p:nvPr/>
        </p:nvSpPr>
        <p:spPr>
          <a:xfrm>
            <a:off x="841830" y="397329"/>
            <a:ext cx="4455885" cy="88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DRIVERS TO PURCHASE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F5E163-B2F7-FDE9-C2E8-70B0D3F99A42}"/>
              </a:ext>
            </a:extLst>
          </p:cNvPr>
          <p:cNvSpPr/>
          <p:nvPr/>
        </p:nvSpPr>
        <p:spPr>
          <a:xfrm>
            <a:off x="7104745" y="397329"/>
            <a:ext cx="4455885" cy="88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800" b="1" dirty="0">
                <a:solidFill>
                  <a:schemeClr val="bg1"/>
                </a:solidFill>
                <a:latin typeface="Corbel" panose="020B0503020204020204" pitchFamily="34" charset="0"/>
              </a:rPr>
              <a:t>BARRIERS TO PURCHASE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A3D636-AD1B-6F97-FC5C-3D1435A1D2F6}"/>
              </a:ext>
            </a:extLst>
          </p:cNvPr>
          <p:cNvSpPr/>
          <p:nvPr/>
        </p:nvSpPr>
        <p:spPr>
          <a:xfrm>
            <a:off x="1756229" y="1555287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Good value for money</a:t>
            </a:r>
            <a:endParaRPr lang="en-GB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116FDC-F11A-5AE7-8B85-4A06B52B1A7B}"/>
              </a:ext>
            </a:extLst>
          </p:cNvPr>
          <p:cNvSpPr/>
          <p:nvPr/>
        </p:nvSpPr>
        <p:spPr>
          <a:xfrm>
            <a:off x="4272644" y="1556605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</a:rPr>
              <a:t>21%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22% in Q4 2022)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09DBDF-D20E-2F2C-373C-1A136D40FC35}"/>
              </a:ext>
            </a:extLst>
          </p:cNvPr>
          <p:cNvSpPr/>
          <p:nvPr/>
        </p:nvSpPr>
        <p:spPr>
          <a:xfrm>
            <a:off x="1756229" y="2311441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dirty="0">
                <a:solidFill>
                  <a:schemeClr val="tx1"/>
                </a:solidFill>
                <a:latin typeface="Corbel" panose="020B0503020204020204" pitchFamily="34" charset="0"/>
              </a:rPr>
              <a:t>Convenience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35BB7A-3F22-CB79-9F26-6FF464B1946B}"/>
              </a:ext>
            </a:extLst>
          </p:cNvPr>
          <p:cNvSpPr/>
          <p:nvPr/>
        </p:nvSpPr>
        <p:spPr>
          <a:xfrm>
            <a:off x="4272644" y="2312759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35% in Q4 2022)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CA7914-FB74-3891-3563-8095D4C3F9F2}"/>
              </a:ext>
            </a:extLst>
          </p:cNvPr>
          <p:cNvSpPr/>
          <p:nvPr/>
        </p:nvSpPr>
        <p:spPr>
          <a:xfrm>
            <a:off x="1756229" y="3059343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Loyalty to Brand</a:t>
            </a:r>
            <a:endParaRPr lang="en-GB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9DA778-E071-A481-6A7C-2915C04159A4}"/>
              </a:ext>
            </a:extLst>
          </p:cNvPr>
          <p:cNvSpPr/>
          <p:nvPr/>
        </p:nvSpPr>
        <p:spPr>
          <a:xfrm>
            <a:off x="4272644" y="3060661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23% in Q4 2022)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ACA281-96F3-52B6-D861-2544A2D43BBC}"/>
              </a:ext>
            </a:extLst>
          </p:cNvPr>
          <p:cNvSpPr/>
          <p:nvPr/>
        </p:nvSpPr>
        <p:spPr>
          <a:xfrm>
            <a:off x="1756229" y="3824928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Corbel" panose="020B0503020204020204" pitchFamily="34" charset="0"/>
              </a:rPr>
              <a:t>Price advantage vs local market / online</a:t>
            </a:r>
            <a:endParaRPr lang="en-GB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3AD7BA-8D32-894B-D1E9-5F9107EF6C17}"/>
              </a:ext>
            </a:extLst>
          </p:cNvPr>
          <p:cNvSpPr/>
          <p:nvPr/>
        </p:nvSpPr>
        <p:spPr>
          <a:xfrm>
            <a:off x="4272644" y="3826246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16% in Q4 2022)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49524F-7B78-4C9C-4B66-53885DCF30D7}"/>
              </a:ext>
            </a:extLst>
          </p:cNvPr>
          <p:cNvSpPr/>
          <p:nvPr/>
        </p:nvSpPr>
        <p:spPr>
          <a:xfrm>
            <a:off x="1756229" y="4589195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dirty="0">
                <a:solidFill>
                  <a:schemeClr val="tx1"/>
                </a:solidFill>
                <a:latin typeface="Corbel" panose="020B0503020204020204" pitchFamily="34" charset="0"/>
              </a:rPr>
              <a:t>Enough time to choose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047982-7DBC-D922-6914-B2077D104E15}"/>
              </a:ext>
            </a:extLst>
          </p:cNvPr>
          <p:cNvSpPr/>
          <p:nvPr/>
        </p:nvSpPr>
        <p:spPr>
          <a:xfrm>
            <a:off x="4272644" y="4590513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15% in Q4 2022)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BDDB51E-7AF8-E950-3560-CFCEF1422392}"/>
              </a:ext>
            </a:extLst>
          </p:cNvPr>
          <p:cNvSpPr/>
          <p:nvPr/>
        </p:nvSpPr>
        <p:spPr>
          <a:xfrm>
            <a:off x="1756229" y="5351162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Corbel" panose="020B0503020204020204" pitchFamily="34" charset="0"/>
              </a:rPr>
              <a:t>Different from my usual product</a:t>
            </a:r>
            <a:endParaRPr lang="en-GB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7A9AC87-2368-7D06-4A09-8C465A6EC785}"/>
              </a:ext>
            </a:extLst>
          </p:cNvPr>
          <p:cNvSpPr/>
          <p:nvPr/>
        </p:nvSpPr>
        <p:spPr>
          <a:xfrm>
            <a:off x="4272644" y="5352480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12% in Q4 2022)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1AEAB73-2913-9A8F-F25B-C4549E44F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6" y="1503372"/>
            <a:ext cx="782366" cy="7823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370BF47-D12C-900E-06D7-162B5AA66E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0" y="3792005"/>
            <a:ext cx="696737" cy="6967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9E70A36-DB8D-851C-240E-CEFEA0250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314" y="2886466"/>
            <a:ext cx="1025071" cy="104897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EDE9C2D-134A-7C5C-645E-2017EA8DD423}"/>
              </a:ext>
            </a:extLst>
          </p:cNvPr>
          <p:cNvSpPr/>
          <p:nvPr/>
        </p:nvSpPr>
        <p:spPr>
          <a:xfrm>
            <a:off x="8012845" y="1553969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Lack of motivating promotions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431D8DE-0827-DEE0-1A2E-E825FE735523}"/>
              </a:ext>
            </a:extLst>
          </p:cNvPr>
          <p:cNvSpPr/>
          <p:nvPr/>
        </p:nvSpPr>
        <p:spPr>
          <a:xfrm>
            <a:off x="10529260" y="1555287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dirty="0">
                <a:solidFill>
                  <a:prstClr val="black"/>
                </a:solidFill>
                <a:latin typeface="Calibri" panose="020F0502020204030204"/>
              </a:rPr>
              <a:t>23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16% in Q4 2022)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66FAFA4-D7A9-4A78-D185-FF957D68E05D}"/>
              </a:ext>
            </a:extLst>
          </p:cNvPr>
          <p:cNvSpPr/>
          <p:nvPr/>
        </p:nvSpPr>
        <p:spPr>
          <a:xfrm>
            <a:off x="8012845" y="2310123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Higher Prices than home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AA6BB40-0826-EF7F-B969-193ECE44FEA6}"/>
              </a:ext>
            </a:extLst>
          </p:cNvPr>
          <p:cNvSpPr/>
          <p:nvPr/>
        </p:nvSpPr>
        <p:spPr>
          <a:xfrm>
            <a:off x="10529260" y="2311441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dirty="0">
                <a:solidFill>
                  <a:prstClr val="black"/>
                </a:solidFill>
                <a:latin typeface="Calibri" panose="020F0502020204030204"/>
              </a:rPr>
              <a:t>21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19% in Q4 2022)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3287915-C809-C7A0-B2A7-A0657B018B92}"/>
              </a:ext>
            </a:extLst>
          </p:cNvPr>
          <p:cNvSpPr/>
          <p:nvPr/>
        </p:nvSpPr>
        <p:spPr>
          <a:xfrm>
            <a:off x="8012845" y="3058025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No</a:t>
            </a:r>
            <a:r>
              <a:rPr lang="en-US" sz="18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intention of buying anything</a:t>
            </a:r>
            <a:endParaRPr lang="en-GB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5CB0F01-7E37-F425-7C4E-A3D6DCE3E966}"/>
              </a:ext>
            </a:extLst>
          </p:cNvPr>
          <p:cNvSpPr/>
          <p:nvPr/>
        </p:nvSpPr>
        <p:spPr>
          <a:xfrm>
            <a:off x="10529260" y="3059343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dirty="0">
                <a:solidFill>
                  <a:prstClr val="black"/>
                </a:solidFill>
                <a:latin typeface="Calibri" panose="020F0502020204030204"/>
              </a:rPr>
              <a:t>19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12% in Q4 2022)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07B1FE4-30C9-A75B-9AE9-3CEE99913FB6}"/>
              </a:ext>
            </a:extLst>
          </p:cNvPr>
          <p:cNvSpPr/>
          <p:nvPr/>
        </p:nvSpPr>
        <p:spPr>
          <a:xfrm>
            <a:off x="8012845" y="3823610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Higher Prices than destination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8A1ED48-DE2A-EE14-2033-E3FC5434134C}"/>
              </a:ext>
            </a:extLst>
          </p:cNvPr>
          <p:cNvSpPr/>
          <p:nvPr/>
        </p:nvSpPr>
        <p:spPr>
          <a:xfrm>
            <a:off x="10529260" y="3824928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dirty="0">
                <a:solidFill>
                  <a:prstClr val="black"/>
                </a:solidFill>
                <a:latin typeface="Calibri" panose="020F0502020204030204"/>
              </a:rPr>
              <a:t>17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14% in Q4 2022)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0D851BC-3F42-DBDF-33F3-8D7A0F838A3D}"/>
              </a:ext>
            </a:extLst>
          </p:cNvPr>
          <p:cNvSpPr/>
          <p:nvPr/>
        </p:nvSpPr>
        <p:spPr>
          <a:xfrm>
            <a:off x="8012845" y="4587877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Not attracted by any product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D13028C-F5DD-0017-2745-F701607CB908}"/>
              </a:ext>
            </a:extLst>
          </p:cNvPr>
          <p:cNvSpPr/>
          <p:nvPr/>
        </p:nvSpPr>
        <p:spPr>
          <a:xfrm>
            <a:off x="10529260" y="4589195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12% in Q4 2022)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2EEC4B4-6039-A8C1-4F34-674A676CB56D}"/>
              </a:ext>
            </a:extLst>
          </p:cNvPr>
          <p:cNvSpPr/>
          <p:nvPr/>
        </p:nvSpPr>
        <p:spPr>
          <a:xfrm>
            <a:off x="8012845" y="5349844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Unwilling to carry more items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ECAD633-1323-5BFB-F264-7B356470B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3533" y="5835693"/>
            <a:ext cx="2126114" cy="1277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E2F4AA-A704-4EFB-4AE7-057BCA5011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1" y="6246752"/>
            <a:ext cx="1141673" cy="4788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F508D4-F9E5-03F3-A532-8FF3B1D66BE8}"/>
              </a:ext>
            </a:extLst>
          </p:cNvPr>
          <p:cNvSpPr txBox="1"/>
          <p:nvPr/>
        </p:nvSpPr>
        <p:spPr>
          <a:xfrm>
            <a:off x="1431507" y="6301488"/>
            <a:ext cx="109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bg1"/>
                </a:solidFill>
              </a:rPr>
              <a:t>Q1 2023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A5BEBDC-8D31-2ADF-A6E2-2415F02BB319}"/>
              </a:ext>
            </a:extLst>
          </p:cNvPr>
          <p:cNvSpPr/>
          <p:nvPr/>
        </p:nvSpPr>
        <p:spPr>
          <a:xfrm>
            <a:off x="10529260" y="5351162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16% in Q4 2022)</a:t>
            </a:r>
          </a:p>
        </p:txBody>
      </p:sp>
      <p:pic>
        <p:nvPicPr>
          <p:cNvPr id="2050" name="Picture 2" descr="Hourglass ">
            <a:extLst>
              <a:ext uri="{FF2B5EF4-FFF2-40B4-BE49-F238E27FC236}">
                <a16:creationId xmlns:a16="http://schemas.microsoft.com/office/drawing/2014/main" id="{CBE9D7AB-F8BF-3617-E41A-B4A9578A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2" y="2316650"/>
            <a:ext cx="688314" cy="6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opwatch ">
            <a:extLst>
              <a:ext uri="{FF2B5EF4-FFF2-40B4-BE49-F238E27FC236}">
                <a16:creationId xmlns:a16="http://schemas.microsoft.com/office/drawing/2014/main" id="{7D234B74-8B2A-D15B-144B-9030E15C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6" y="4597045"/>
            <a:ext cx="68760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Coin stack ">
            <a:extLst>
              <a:ext uri="{FF2B5EF4-FFF2-40B4-BE49-F238E27FC236}">
                <a16:creationId xmlns:a16="http://schemas.microsoft.com/office/drawing/2014/main" id="{71D63C53-0A4F-8BD0-F718-62793B4D2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74" y="2349932"/>
            <a:ext cx="68760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A55C67-D360-A05B-A93E-D06A97B10E7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27" y="1598138"/>
            <a:ext cx="687600" cy="687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E8FB10-1920-5CF4-3C3E-2855CC7562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6" y="5371007"/>
            <a:ext cx="632451" cy="6324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CDE19D-7036-F2D3-395F-DBC9C08FF22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16" y="2749105"/>
            <a:ext cx="246384" cy="2463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58EB76-261F-A63B-3F45-FFF62A83C1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86" y="3147439"/>
            <a:ext cx="563122" cy="563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19DB59-A737-F2E2-77CE-C649376BDFB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78" y="4222502"/>
            <a:ext cx="239392" cy="239392"/>
          </a:xfrm>
          <a:prstGeom prst="rect">
            <a:avLst/>
          </a:prstGeom>
        </p:spPr>
      </p:pic>
      <p:pic>
        <p:nvPicPr>
          <p:cNvPr id="29" name="Picture 14" descr="Coin stack ">
            <a:extLst>
              <a:ext uri="{FF2B5EF4-FFF2-40B4-BE49-F238E27FC236}">
                <a16:creationId xmlns:a16="http://schemas.microsoft.com/office/drawing/2014/main" id="{14CCCAE0-F27E-757F-D4C7-C952ED03A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60" y="3784610"/>
            <a:ext cx="68760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423F3C5-48A0-4EBC-4DBC-77B7DB888205}"/>
              </a:ext>
            </a:extLst>
          </p:cNvPr>
          <p:cNvGrpSpPr/>
          <p:nvPr/>
        </p:nvGrpSpPr>
        <p:grpSpPr>
          <a:xfrm>
            <a:off x="7166174" y="4612712"/>
            <a:ext cx="687600" cy="674094"/>
            <a:chOff x="7309693" y="4737936"/>
            <a:chExt cx="512467" cy="53320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701170B-F15C-70A8-3AD8-FC1FDAB02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693" y="4758672"/>
              <a:ext cx="512467" cy="51246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188AA21-7732-9038-E63B-AEABA665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771" y="4737936"/>
              <a:ext cx="198309" cy="198309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1D86809-E9FC-5BF4-2236-5D695C5B895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32" y="5298495"/>
            <a:ext cx="696737" cy="6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ue and brown tote bag">
            <a:extLst>
              <a:ext uri="{FF2B5EF4-FFF2-40B4-BE49-F238E27FC236}">
                <a16:creationId xmlns:a16="http://schemas.microsoft.com/office/drawing/2014/main" id="{2FA261A0-315A-041F-6ED1-25DD771BE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/>
          <a:stretch/>
        </p:blipFill>
        <p:spPr bwMode="auto">
          <a:xfrm>
            <a:off x="2723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D86FC36-A8E9-15B2-967E-89B00EDACE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83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E65D0F-7D38-FE45-020A-C180D1D3FB1E}"/>
              </a:ext>
            </a:extLst>
          </p:cNvPr>
          <p:cNvSpPr/>
          <p:nvPr/>
        </p:nvSpPr>
        <p:spPr>
          <a:xfrm>
            <a:off x="841830" y="295729"/>
            <a:ext cx="4455885" cy="88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800" b="1" dirty="0">
                <a:solidFill>
                  <a:schemeClr val="bg1"/>
                </a:solidFill>
                <a:latin typeface="Corbel" panose="020B0503020204020204" pitchFamily="34" charset="0"/>
              </a:rPr>
              <a:t>PURPOSE OF PURCHASE</a:t>
            </a:r>
            <a:endParaRPr kumimoji="0" lang="fr-CH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F5E163-B2F7-FDE9-C2E8-70B0D3F99A42}"/>
              </a:ext>
            </a:extLst>
          </p:cNvPr>
          <p:cNvSpPr/>
          <p:nvPr/>
        </p:nvSpPr>
        <p:spPr>
          <a:xfrm>
            <a:off x="7104745" y="295729"/>
            <a:ext cx="4455885" cy="88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800" b="1" dirty="0">
                <a:solidFill>
                  <a:schemeClr val="bg1"/>
                </a:solidFill>
                <a:latin typeface="Corbel" panose="020B0503020204020204" pitchFamily="34" charset="0"/>
              </a:rPr>
              <a:t>PLANNING OF PURCHASE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6F9C0C-70D6-7CD1-3EA1-F7BD28EC4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412844"/>
              </p:ext>
            </p:extLst>
          </p:nvPr>
        </p:nvGraphicFramePr>
        <p:xfrm>
          <a:off x="1427841" y="1181100"/>
          <a:ext cx="3265715" cy="471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91AB774-DAFF-73DF-5DD1-310F3C11E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2" b="89744" l="8358" r="89851">
                        <a14:foregroundMark x1="8358" y1="70940" x2="8358" y2="70940"/>
                        <a14:foregroundMark x1="50746" y1="48433" x2="50746" y2="48433"/>
                        <a14:foregroundMark x1="72239" y1="20798" x2="72239" y2="20798"/>
                        <a14:foregroundMark x1="67463" y1="19658" x2="67463" y2="19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173" y="1321173"/>
            <a:ext cx="892058" cy="934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698F9C-B0B4-4167-F8F8-02E80B4003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2" y="2641602"/>
            <a:ext cx="546098" cy="546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60180D-1A37-7F06-35DF-2AF97866E9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02" b="89744" l="9180" r="91148">
                        <a14:foregroundMark x1="9508" y1="39316" x2="9508" y2="39316"/>
                        <a14:foregroundMark x1="41639" y1="10256" x2="41639" y2="10256"/>
                        <a14:foregroundMark x1="91148" y1="41453" x2="91148" y2="414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098" y="4944572"/>
            <a:ext cx="895291" cy="686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796899-EADF-45D6-B0B1-DA5375CE1A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14" b="89753" l="9877" r="90741">
                        <a14:foregroundMark x1="28704" y1="9894" x2="28704" y2="9894"/>
                        <a14:foregroundMark x1="90741" y1="29682" x2="90741" y2="29682"/>
                        <a14:foregroundMark x1="78395" y1="6714" x2="78395" y2="6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016" y="3573465"/>
            <a:ext cx="1043215" cy="9112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C3DDA4-AA59-87AC-F45A-5B884342B171}"/>
              </a:ext>
            </a:extLst>
          </p:cNvPr>
          <p:cNvSpPr txBox="1"/>
          <p:nvPr/>
        </p:nvSpPr>
        <p:spPr>
          <a:xfrm>
            <a:off x="4116043" y="2305468"/>
            <a:ext cx="1416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(vs 54% in Q4 2022)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70779-7322-BB03-A090-4ED5967337C5}"/>
              </a:ext>
            </a:extLst>
          </p:cNvPr>
          <p:cNvSpPr txBox="1"/>
          <p:nvPr/>
        </p:nvSpPr>
        <p:spPr>
          <a:xfrm>
            <a:off x="4090461" y="4076639"/>
            <a:ext cx="1416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(vs 25% in Q4 2022)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BCF5F8-F6FD-77DE-351A-FD3FA4DD46E7}"/>
              </a:ext>
            </a:extLst>
          </p:cNvPr>
          <p:cNvSpPr txBox="1"/>
          <p:nvPr/>
        </p:nvSpPr>
        <p:spPr>
          <a:xfrm>
            <a:off x="4135217" y="5083834"/>
            <a:ext cx="1416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(vs 17% in Q4 2022)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596B7F-9692-1F7A-DBBE-2A7A297CF504}"/>
              </a:ext>
            </a:extLst>
          </p:cNvPr>
          <p:cNvSpPr txBox="1"/>
          <p:nvPr/>
        </p:nvSpPr>
        <p:spPr>
          <a:xfrm>
            <a:off x="4133258" y="5543675"/>
            <a:ext cx="1416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(vs 4% in Q4 2022)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124C17-A41F-90CD-939D-FDBC465DE7CA}"/>
              </a:ext>
            </a:extLst>
          </p:cNvPr>
          <p:cNvSpPr/>
          <p:nvPr/>
        </p:nvSpPr>
        <p:spPr>
          <a:xfrm>
            <a:off x="9912585" y="1621840"/>
            <a:ext cx="756000" cy="720000"/>
          </a:xfrm>
          <a:prstGeom prst="ellipse">
            <a:avLst/>
          </a:prstGeom>
          <a:solidFill>
            <a:srgbClr val="ED00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28%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B53D9D-9D86-07AA-D2E2-3360FFEE6750}"/>
              </a:ext>
            </a:extLst>
          </p:cNvPr>
          <p:cNvSpPr txBox="1"/>
          <p:nvPr/>
        </p:nvSpPr>
        <p:spPr>
          <a:xfrm>
            <a:off x="10732634" y="1676220"/>
            <a:ext cx="110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b="1" dirty="0">
                <a:solidFill>
                  <a:schemeClr val="bg1"/>
                </a:solidFill>
                <a:latin typeface="Corbel" panose="020B0503020204020204"/>
                <a:ea typeface="Microsoft Sans Serif" panose="020B0604020202020204" pitchFamily="34" charset="0"/>
                <a:cs typeface="Microsoft Sans Serif" panose="020B0604020202020204" pitchFamily="34" charset="0"/>
              </a:rPr>
              <a:t>SPECIFIC PLANNERS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9630F9-2FBE-8011-A4C3-984BA8AB0F79}"/>
              </a:ext>
            </a:extLst>
          </p:cNvPr>
          <p:cNvGrpSpPr/>
          <p:nvPr/>
        </p:nvGrpSpPr>
        <p:grpSpPr>
          <a:xfrm>
            <a:off x="9921865" y="3385890"/>
            <a:ext cx="2020673" cy="720000"/>
            <a:chOff x="7547245" y="3875304"/>
            <a:chExt cx="2020673" cy="720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D43457F-6E53-2151-07A1-2D3111BB10D1}"/>
                </a:ext>
              </a:extLst>
            </p:cNvPr>
            <p:cNvSpPr/>
            <p:nvPr/>
          </p:nvSpPr>
          <p:spPr>
            <a:xfrm>
              <a:off x="7547245" y="3875304"/>
              <a:ext cx="720000" cy="720000"/>
            </a:xfrm>
            <a:prstGeom prst="ellipse">
              <a:avLst/>
            </a:prstGeom>
            <a:solidFill>
              <a:srgbClr val="6F6F6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49%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4B120C-A2B2-D9A8-9940-47A496746421}"/>
                </a:ext>
              </a:extLst>
            </p:cNvPr>
            <p:cNvSpPr txBox="1"/>
            <p:nvPr/>
          </p:nvSpPr>
          <p:spPr>
            <a:xfrm>
              <a:off x="8325242" y="3922894"/>
              <a:ext cx="124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bel" panose="020B050302020402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UNDECIDED PLANNERS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E01F5550-890D-D78E-CCA8-A25DC7D9A23D}"/>
              </a:ext>
            </a:extLst>
          </p:cNvPr>
          <p:cNvSpPr/>
          <p:nvPr/>
        </p:nvSpPr>
        <p:spPr>
          <a:xfrm>
            <a:off x="9921865" y="4889175"/>
            <a:ext cx="720000" cy="720000"/>
          </a:xfrm>
          <a:prstGeom prst="ellipse">
            <a:avLst/>
          </a:prstGeom>
          <a:solidFill>
            <a:srgbClr val="8DC6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EADD41-BF8E-3AC3-2309-1E409124F6E4}"/>
              </a:ext>
            </a:extLst>
          </p:cNvPr>
          <p:cNvSpPr txBox="1"/>
          <p:nvPr/>
        </p:nvSpPr>
        <p:spPr>
          <a:xfrm>
            <a:off x="10649637" y="4948757"/>
            <a:ext cx="128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b="1" dirty="0">
                <a:solidFill>
                  <a:schemeClr val="bg1"/>
                </a:solidFill>
                <a:latin typeface="Corbel" panose="020B0503020204020204"/>
                <a:ea typeface="Microsoft Sans Serif" panose="020B0604020202020204" pitchFamily="34" charset="0"/>
                <a:cs typeface="Microsoft Sans Serif" panose="020B0604020202020204" pitchFamily="34" charset="0"/>
              </a:rPr>
              <a:t>IMPULSE BUYERS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00A1E912-7FFE-8BE2-EBC3-B13464D5E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942478"/>
              </p:ext>
            </p:extLst>
          </p:nvPr>
        </p:nvGraphicFramePr>
        <p:xfrm>
          <a:off x="6756312" y="1145797"/>
          <a:ext cx="3265715" cy="474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18EBBDEE-7370-37E3-A1C0-33E515696CF8}"/>
              </a:ext>
            </a:extLst>
          </p:cNvPr>
          <p:cNvSpPr txBox="1"/>
          <p:nvPr/>
        </p:nvSpPr>
        <p:spPr>
          <a:xfrm>
            <a:off x="10631077" y="2206877"/>
            <a:ext cx="126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(vs 31% in Q4 2022)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A29C5A-A18B-91A9-A619-ADAE28B334D8}"/>
              </a:ext>
            </a:extLst>
          </p:cNvPr>
          <p:cNvSpPr txBox="1"/>
          <p:nvPr/>
        </p:nvSpPr>
        <p:spPr>
          <a:xfrm>
            <a:off x="10640357" y="3944652"/>
            <a:ext cx="126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(vs 43% in Q4 2022)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F5BC55A-CE30-7C0D-796B-32D761ACE8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73533" y="5835693"/>
            <a:ext cx="2126114" cy="1277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E33B8D-061F-C269-A448-06375BFA9B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1" y="6246752"/>
            <a:ext cx="1141673" cy="4788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25219B-57E6-4958-9BD6-871CFD375D4B}"/>
              </a:ext>
            </a:extLst>
          </p:cNvPr>
          <p:cNvSpPr txBox="1"/>
          <p:nvPr/>
        </p:nvSpPr>
        <p:spPr>
          <a:xfrm>
            <a:off x="1431507" y="6301488"/>
            <a:ext cx="109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bg1"/>
                </a:solidFill>
              </a:rPr>
              <a:t>Q1 2023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E3A1DD-8423-0ADC-9CDA-095DF207AA49}"/>
              </a:ext>
            </a:extLst>
          </p:cNvPr>
          <p:cNvSpPr txBox="1"/>
          <p:nvPr/>
        </p:nvSpPr>
        <p:spPr>
          <a:xfrm>
            <a:off x="10640357" y="5432575"/>
            <a:ext cx="126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(vs 26% in Q4 2022)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3AC48AC9-3353-E23B-8CEC-71BF0BABE891}"/>
              </a:ext>
            </a:extLst>
          </p:cNvPr>
          <p:cNvSpPr/>
          <p:nvPr/>
        </p:nvSpPr>
        <p:spPr>
          <a:xfrm>
            <a:off x="9570276" y="1321173"/>
            <a:ext cx="145226" cy="1261294"/>
          </a:xfrm>
          <a:prstGeom prst="rightBrace">
            <a:avLst/>
          </a:prstGeom>
          <a:noFill/>
          <a:ln w="6350" cap="flat" cmpd="sng" algn="ctr">
            <a:solidFill>
              <a:srgbClr val="D2007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F7C040F2-DB0E-5140-9E65-BE60B4908DE6}"/>
              </a:ext>
            </a:extLst>
          </p:cNvPr>
          <p:cNvSpPr/>
          <p:nvPr/>
        </p:nvSpPr>
        <p:spPr>
          <a:xfrm>
            <a:off x="9562790" y="2605077"/>
            <a:ext cx="152712" cy="2105468"/>
          </a:xfrm>
          <a:prstGeom prst="rightBrace">
            <a:avLst/>
          </a:prstGeom>
          <a:noFill/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D53066CA-3D9B-1FDB-1CE5-F265F36ED7EC}"/>
              </a:ext>
            </a:extLst>
          </p:cNvPr>
          <p:cNvSpPr/>
          <p:nvPr/>
        </p:nvSpPr>
        <p:spPr>
          <a:xfrm>
            <a:off x="9561477" y="4710545"/>
            <a:ext cx="145226" cy="1001658"/>
          </a:xfrm>
          <a:prstGeom prst="rightBrace">
            <a:avLst/>
          </a:prstGeom>
          <a:noFill/>
          <a:ln w="6350" cap="flat" cmpd="sng" algn="ctr">
            <a:solidFill>
              <a:srgbClr val="8CC6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2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D86FC36-A8E9-15B2-967E-89B00EDACEB4}"/>
              </a:ext>
            </a:extLst>
          </p:cNvPr>
          <p:cNvSpPr/>
          <p:nvPr/>
        </p:nvSpPr>
        <p:spPr>
          <a:xfrm>
            <a:off x="4711700" y="0"/>
            <a:ext cx="7480300" cy="6858000"/>
          </a:xfrm>
          <a:prstGeom prst="rect">
            <a:avLst/>
          </a:prstGeom>
          <a:solidFill>
            <a:srgbClr val="3B383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white and green wooden board">
            <a:extLst>
              <a:ext uri="{FF2B5EF4-FFF2-40B4-BE49-F238E27FC236}">
                <a16:creationId xmlns:a16="http://schemas.microsoft.com/office/drawing/2014/main" id="{07377F5E-96E1-AEC8-324E-627BDA408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r="16013"/>
          <a:stretch/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80F5870-246A-E252-1C1E-B218A24E2714}"/>
              </a:ext>
            </a:extLst>
          </p:cNvPr>
          <p:cNvSpPr/>
          <p:nvPr/>
        </p:nvSpPr>
        <p:spPr>
          <a:xfrm>
            <a:off x="3255235" y="1246342"/>
            <a:ext cx="4309929" cy="421291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6D87727-88BE-1CB0-CF7B-B64100D27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86128"/>
              </p:ext>
            </p:extLst>
          </p:nvPr>
        </p:nvGraphicFramePr>
        <p:xfrm>
          <a:off x="4446556" y="2753387"/>
          <a:ext cx="2041126" cy="224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3629191-4F90-40EB-9776-831004ABA433}"/>
              </a:ext>
            </a:extLst>
          </p:cNvPr>
          <p:cNvSpPr txBox="1"/>
          <p:nvPr/>
        </p:nvSpPr>
        <p:spPr>
          <a:xfrm>
            <a:off x="4583723" y="3491046"/>
            <a:ext cx="1652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Corbel" panose="020B0503020204020204" pitchFamily="34" charset="0"/>
              </a:rPr>
              <a:t>38%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766F6F-B9D8-43DF-7133-96243EF83E9C}"/>
              </a:ext>
            </a:extLst>
          </p:cNvPr>
          <p:cNvSpPr/>
          <p:nvPr/>
        </p:nvSpPr>
        <p:spPr>
          <a:xfrm>
            <a:off x="3817296" y="1660763"/>
            <a:ext cx="3185805" cy="126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chemeClr val="bg1"/>
                </a:solidFill>
                <a:latin typeface="Corbel" panose="020B0503020204020204"/>
              </a:rPr>
              <a:t>% OF DF SHOPPERS EXPOSED TO PRE-SHOPPING INFORMATION: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E6375-6A62-12E5-80B9-6A1878C8DE9E}"/>
              </a:ext>
            </a:extLst>
          </p:cNvPr>
          <p:cNvSpPr/>
          <p:nvPr/>
        </p:nvSpPr>
        <p:spPr>
          <a:xfrm>
            <a:off x="7830308" y="460829"/>
            <a:ext cx="3942592" cy="88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800" b="1" dirty="0">
                <a:solidFill>
                  <a:schemeClr val="bg1"/>
                </a:solidFill>
                <a:latin typeface="Corbel" panose="020B0503020204020204" pitchFamily="34" charset="0"/>
              </a:rPr>
              <a:t>TOP TOUCH POINTS: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% out of </a:t>
            </a:r>
            <a:r>
              <a:rPr lang="fr-CH" sz="1200" dirty="0" err="1">
                <a:solidFill>
                  <a:schemeClr val="bg1"/>
                </a:solidFill>
                <a:latin typeface="Corbel" panose="020B0503020204020204" pitchFamily="34" charset="0"/>
              </a:rPr>
              <a:t>those</a:t>
            </a:r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fr-CH" sz="1200" dirty="0" err="1">
                <a:solidFill>
                  <a:schemeClr val="bg1"/>
                </a:solidFill>
                <a:latin typeface="Corbel" panose="020B0503020204020204" pitchFamily="34" charset="0"/>
              </a:rPr>
              <a:t>who</a:t>
            </a:r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 notice </a:t>
            </a:r>
            <a:r>
              <a:rPr lang="fr-CH" sz="1200" dirty="0" err="1">
                <a:solidFill>
                  <a:schemeClr val="bg1"/>
                </a:solidFill>
                <a:latin typeface="Corbel" panose="020B0503020204020204" pitchFamily="34" charset="0"/>
              </a:rPr>
              <a:t>touch</a:t>
            </a:r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 points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43A2526-F0CB-56B4-24F8-4B80621B21E3}"/>
              </a:ext>
            </a:extLst>
          </p:cNvPr>
          <p:cNvSpPr/>
          <p:nvPr/>
        </p:nvSpPr>
        <p:spPr>
          <a:xfrm>
            <a:off x="8019144" y="1312394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Saw ads / billboards in the airport</a:t>
            </a:r>
            <a:endParaRPr lang="en-GB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66D43C-731F-CB23-F8B2-C9548063AF6F}"/>
              </a:ext>
            </a:extLst>
          </p:cNvPr>
          <p:cNvSpPr/>
          <p:nvPr/>
        </p:nvSpPr>
        <p:spPr>
          <a:xfrm>
            <a:off x="10535559" y="1313712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</a:rPr>
              <a:t>18%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20% in Q4 2022)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7C58704-DFB3-3B7B-12B2-933FE5DFF5C3}"/>
              </a:ext>
            </a:extLst>
          </p:cNvPr>
          <p:cNvSpPr/>
          <p:nvPr/>
        </p:nvSpPr>
        <p:spPr>
          <a:xfrm>
            <a:off x="8019144" y="2068548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Did a general internet search </a:t>
            </a:r>
            <a:endParaRPr lang="en-GB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50B3FF4-8475-B45B-8F6E-3A1075A9E561}"/>
              </a:ext>
            </a:extLst>
          </p:cNvPr>
          <p:cNvSpPr/>
          <p:nvPr/>
        </p:nvSpPr>
        <p:spPr>
          <a:xfrm>
            <a:off x="10535559" y="2069866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14% in Q4 2022)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92BCF8B-3303-A69B-0100-2CAC0965DAFC}"/>
              </a:ext>
            </a:extLst>
          </p:cNvPr>
          <p:cNvSpPr/>
          <p:nvPr/>
        </p:nvSpPr>
        <p:spPr>
          <a:xfrm>
            <a:off x="8019144" y="2817768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Saw ads in the street, public transportation</a:t>
            </a:r>
            <a:endParaRPr lang="en-GB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A4E2DCE-526B-A438-2275-3AC7AE8DFFA9}"/>
              </a:ext>
            </a:extLst>
          </p:cNvPr>
          <p:cNvSpPr/>
          <p:nvPr/>
        </p:nvSpPr>
        <p:spPr>
          <a:xfrm>
            <a:off x="10535559" y="2817768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18% in Q4 2022)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22D01BA-7A64-9E05-6ED4-B118D26A1910}"/>
              </a:ext>
            </a:extLst>
          </p:cNvPr>
          <p:cNvSpPr/>
          <p:nvPr/>
        </p:nvSpPr>
        <p:spPr>
          <a:xfrm>
            <a:off x="8019144" y="3582035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Searched info in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 DF sales catalogue</a:t>
            </a:r>
            <a:endParaRPr lang="en-GB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A8B61C2-D7FE-C9B0-6280-9FC89C8EF00A}"/>
              </a:ext>
            </a:extLst>
          </p:cNvPr>
          <p:cNvSpPr/>
          <p:nvPr/>
        </p:nvSpPr>
        <p:spPr>
          <a:xfrm>
            <a:off x="10535559" y="3583353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20% in Q4 2022)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E759004-B08F-A24E-E5CE-D3EB7B8A0DFC}"/>
              </a:ext>
            </a:extLst>
          </p:cNvPr>
          <p:cNvSpPr/>
          <p:nvPr/>
        </p:nvSpPr>
        <p:spPr>
          <a:xfrm>
            <a:off x="8019144" y="4346302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Brands' official websites</a:t>
            </a:r>
            <a:endParaRPr lang="en-GB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030CDE2-25C6-8CE1-A0E4-B5F7E0C22CC2}"/>
              </a:ext>
            </a:extLst>
          </p:cNvPr>
          <p:cNvSpPr/>
          <p:nvPr/>
        </p:nvSpPr>
        <p:spPr>
          <a:xfrm>
            <a:off x="10535559" y="4347620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dirty="0">
                <a:solidFill>
                  <a:prstClr val="black"/>
                </a:solidFill>
                <a:latin typeface="Calibri" panose="020F0502020204030204"/>
              </a:rPr>
              <a:t>14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18% in Q4 2022)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481820A-177E-49B4-D3D7-93CB99878BD4}"/>
              </a:ext>
            </a:extLst>
          </p:cNvPr>
          <p:cNvSpPr/>
          <p:nvPr/>
        </p:nvSpPr>
        <p:spPr>
          <a:xfrm>
            <a:off x="8019144" y="5108269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Discussed with friends / relatives</a:t>
            </a:r>
            <a:endParaRPr lang="en-GB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6130203-1F45-BA89-0E3C-54B1D096E619}"/>
              </a:ext>
            </a:extLst>
          </p:cNvPr>
          <p:cNvSpPr/>
          <p:nvPr/>
        </p:nvSpPr>
        <p:spPr>
          <a:xfrm>
            <a:off x="10535559" y="5109587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22% in Q4 2022)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EB6C116-4337-ABC1-6056-4D60013E6A3A}"/>
              </a:ext>
            </a:extLst>
          </p:cNvPr>
          <p:cNvSpPr/>
          <p:nvPr/>
        </p:nvSpPr>
        <p:spPr>
          <a:xfrm>
            <a:off x="8019144" y="5870236"/>
            <a:ext cx="2434770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Saw ads in magazines / publications</a:t>
            </a:r>
            <a:endParaRPr lang="en-GB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A4E2293-0EA9-E4D1-DA02-5999C718677F}"/>
              </a:ext>
            </a:extLst>
          </p:cNvPr>
          <p:cNvSpPr/>
          <p:nvPr/>
        </p:nvSpPr>
        <p:spPr>
          <a:xfrm>
            <a:off x="10535559" y="5871554"/>
            <a:ext cx="1025071" cy="69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dirty="0">
                <a:solidFill>
                  <a:prstClr val="black"/>
                </a:solidFill>
                <a:latin typeface="Calibri" panose="020F0502020204030204"/>
              </a:rPr>
              <a:t>13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algn="ctr"/>
            <a:r>
              <a:rPr lang="fr-CH" sz="1200" dirty="0">
                <a:solidFill>
                  <a:schemeClr val="tx1"/>
                </a:solidFill>
              </a:rPr>
              <a:t>(vs 19% in Q4 2022)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C8D94E8-C900-D661-A271-955A9EC2D993}"/>
              </a:ext>
            </a:extLst>
          </p:cNvPr>
          <p:cNvSpPr txBox="1"/>
          <p:nvPr/>
        </p:nvSpPr>
        <p:spPr>
          <a:xfrm>
            <a:off x="4685265" y="4859648"/>
            <a:ext cx="1526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(vs 41% in Q4 2022)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1B6B7D7-455A-F968-6602-69E9EAEBA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863" y="-301698"/>
            <a:ext cx="2126114" cy="1277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BCE0E-9DB8-EE57-E0C5-CDC60E342F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1" y="6246752"/>
            <a:ext cx="1141673" cy="478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2E0B69-22E4-B88A-1DFB-A8AA1E72C3FB}"/>
              </a:ext>
            </a:extLst>
          </p:cNvPr>
          <p:cNvSpPr txBox="1"/>
          <p:nvPr/>
        </p:nvSpPr>
        <p:spPr>
          <a:xfrm>
            <a:off x="1431507" y="6276088"/>
            <a:ext cx="109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bg1"/>
                </a:solidFill>
              </a:rPr>
              <a:t>Q1 2023</a:t>
            </a:r>
          </a:p>
        </p:txBody>
      </p:sp>
      <p:pic>
        <p:nvPicPr>
          <p:cNvPr id="3078" name="Picture 6" descr="Billboard ">
            <a:extLst>
              <a:ext uri="{FF2B5EF4-FFF2-40B4-BE49-F238E27FC236}">
                <a16:creationId xmlns:a16="http://schemas.microsoft.com/office/drawing/2014/main" id="{72AB3CAA-FBD6-6B93-087D-1C47C4048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83" y="1340565"/>
            <a:ext cx="5904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alking ">
            <a:extLst>
              <a:ext uri="{FF2B5EF4-FFF2-40B4-BE49-F238E27FC236}">
                <a16:creationId xmlns:a16="http://schemas.microsoft.com/office/drawing/2014/main" id="{838897CE-2386-B552-8FC3-FF439396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08" y="5106851"/>
            <a:ext cx="5904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Ux ">
            <a:extLst>
              <a:ext uri="{FF2B5EF4-FFF2-40B4-BE49-F238E27FC236}">
                <a16:creationId xmlns:a16="http://schemas.microsoft.com/office/drawing/2014/main" id="{CB5C941B-5DD7-1EAD-9B1E-948EBBEBC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31" y="2121716"/>
            <a:ext cx="5904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atalogue ">
            <a:extLst>
              <a:ext uri="{FF2B5EF4-FFF2-40B4-BE49-F238E27FC236}">
                <a16:creationId xmlns:a16="http://schemas.microsoft.com/office/drawing/2014/main" id="{34586163-996F-1C1F-CF2D-5AE5A7DD4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49" y="3602930"/>
            <a:ext cx="5904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Magazine ">
            <a:extLst>
              <a:ext uri="{FF2B5EF4-FFF2-40B4-BE49-F238E27FC236}">
                <a16:creationId xmlns:a16="http://schemas.microsoft.com/office/drawing/2014/main" id="{D5131A45-694D-FBE3-9316-F63601FCB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69" y="5932416"/>
            <a:ext cx="5904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Advertising ">
            <a:extLst>
              <a:ext uri="{FF2B5EF4-FFF2-40B4-BE49-F238E27FC236}">
                <a16:creationId xmlns:a16="http://schemas.microsoft.com/office/drawing/2014/main" id="{0703EF0E-A55B-4F4C-9A42-393D7C78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28" y="2919694"/>
            <a:ext cx="5904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6DC52-34AB-772D-EF57-D5E59CEDC5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7648" y="4255510"/>
            <a:ext cx="808094" cy="82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Ways to Motivate Your Sales Staff">
            <a:extLst>
              <a:ext uri="{FF2B5EF4-FFF2-40B4-BE49-F238E27FC236}">
                <a16:creationId xmlns:a16="http://schemas.microsoft.com/office/drawing/2014/main" id="{6F54AEDE-7B7B-C2FA-3B48-9312215D7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13597"/>
          <a:stretch/>
        </p:blipFill>
        <p:spPr bwMode="auto">
          <a:xfrm>
            <a:off x="-5445" y="0"/>
            <a:ext cx="12194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EA8D4F-8753-E894-ED2A-A236D9E3AC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83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8A07EA-050B-64A6-C630-F265E39B7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673712"/>
              </p:ext>
            </p:extLst>
          </p:nvPr>
        </p:nvGraphicFramePr>
        <p:xfrm>
          <a:off x="1677956" y="1280187"/>
          <a:ext cx="3516344" cy="362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7740E48-66FB-08A1-D37B-BE1D7A3AF382}"/>
              </a:ext>
            </a:extLst>
          </p:cNvPr>
          <p:cNvSpPr txBox="1"/>
          <p:nvPr/>
        </p:nvSpPr>
        <p:spPr>
          <a:xfrm>
            <a:off x="2609651" y="2416680"/>
            <a:ext cx="1652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6000" dirty="0">
                <a:solidFill>
                  <a:schemeClr val="bg1"/>
                </a:solidFill>
                <a:latin typeface="Corbel" panose="020B0503020204020204" pitchFamily="34" charset="0"/>
              </a:rPr>
              <a:t>49%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1A6E02-DE18-3FAE-3E55-CB7F5217E369}"/>
              </a:ext>
            </a:extLst>
          </p:cNvPr>
          <p:cNvSpPr txBox="1"/>
          <p:nvPr/>
        </p:nvSpPr>
        <p:spPr>
          <a:xfrm>
            <a:off x="1675232" y="4790413"/>
            <a:ext cx="3392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of shoppers </a:t>
            </a:r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interacted with the sales staff 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during their last visit to the </a:t>
            </a:r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Duty Free 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B347893-3F6D-8EA9-A449-6B9257DB5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707527"/>
              </p:ext>
            </p:extLst>
          </p:nvPr>
        </p:nvGraphicFramePr>
        <p:xfrm>
          <a:off x="7148154" y="1280187"/>
          <a:ext cx="3516344" cy="362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8CE45AE-2AFD-9DF3-C11F-38148EC38413}"/>
              </a:ext>
            </a:extLst>
          </p:cNvPr>
          <p:cNvSpPr txBox="1"/>
          <p:nvPr/>
        </p:nvSpPr>
        <p:spPr>
          <a:xfrm>
            <a:off x="8186432" y="2527469"/>
            <a:ext cx="1652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6000" dirty="0">
                <a:solidFill>
                  <a:schemeClr val="bg1"/>
                </a:solidFill>
                <a:latin typeface="Corbel" panose="020B0503020204020204" pitchFamily="34" charset="0"/>
              </a:rPr>
              <a:t>74%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16015-F33F-7BC4-8AC5-0F17DA41823C}"/>
              </a:ext>
            </a:extLst>
          </p:cNvPr>
          <p:cNvSpPr txBox="1"/>
          <p:nvPr/>
        </p:nvSpPr>
        <p:spPr>
          <a:xfrm>
            <a:off x="7145430" y="4790413"/>
            <a:ext cx="33920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of shoppers who interacted with the sales staff were </a:t>
            </a:r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positively influenced by their advice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147A6BC9-7AFC-01E3-3C19-7D129AE40CB8}"/>
              </a:ext>
            </a:extLst>
          </p:cNvPr>
          <p:cNvSpPr/>
          <p:nvPr/>
        </p:nvSpPr>
        <p:spPr>
          <a:xfrm>
            <a:off x="5638119" y="2639809"/>
            <a:ext cx="952502" cy="10668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404120-2814-3A36-C7A6-9FB9C3C3F8C1}"/>
              </a:ext>
            </a:extLst>
          </p:cNvPr>
          <p:cNvSpPr/>
          <p:nvPr/>
        </p:nvSpPr>
        <p:spPr>
          <a:xfrm>
            <a:off x="1208185" y="136979"/>
            <a:ext cx="4455885" cy="88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800" b="1" dirty="0">
                <a:solidFill>
                  <a:schemeClr val="bg1"/>
                </a:solidFill>
                <a:latin typeface="Corbel" panose="020B0503020204020204" pitchFamily="34" charset="0"/>
              </a:rPr>
              <a:t>STAFF INTERACTION</a:t>
            </a:r>
            <a:endParaRPr kumimoji="0" lang="fr-CH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D3170D-9119-B61D-FC2C-352F459C38C4}"/>
              </a:ext>
            </a:extLst>
          </p:cNvPr>
          <p:cNvSpPr/>
          <p:nvPr/>
        </p:nvSpPr>
        <p:spPr>
          <a:xfrm>
            <a:off x="6678383" y="132122"/>
            <a:ext cx="4455885" cy="88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800" b="1" dirty="0">
                <a:solidFill>
                  <a:schemeClr val="bg1"/>
                </a:solidFill>
                <a:latin typeface="Corbel" panose="020B0503020204020204" pitchFamily="34" charset="0"/>
              </a:rPr>
              <a:t>STAFF INFLUENCE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4CBB8F-5706-21F3-6244-3F24ABAF12D7}"/>
              </a:ext>
            </a:extLst>
          </p:cNvPr>
          <p:cNvSpPr txBox="1"/>
          <p:nvPr/>
        </p:nvSpPr>
        <p:spPr>
          <a:xfrm>
            <a:off x="8307919" y="3548213"/>
            <a:ext cx="126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(vs 72% in Q4 2022)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BF1F70-2DA9-63D9-967E-7CC4CB61F7C8}"/>
              </a:ext>
            </a:extLst>
          </p:cNvPr>
          <p:cNvSpPr txBox="1"/>
          <p:nvPr/>
        </p:nvSpPr>
        <p:spPr>
          <a:xfrm>
            <a:off x="2738674" y="3507656"/>
            <a:ext cx="126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>
                <a:solidFill>
                  <a:schemeClr val="bg1"/>
                </a:solidFill>
                <a:latin typeface="Corbel" panose="020B0503020204020204" pitchFamily="34" charset="0"/>
              </a:rPr>
              <a:t>(vs 54% in Q4 2022)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FBAEAF5-8563-A937-8BA9-7915D2E5D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3533" y="5835693"/>
            <a:ext cx="2126114" cy="1277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A4BBA5-E82C-6AAB-64D7-8C2BADDE1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1" y="6246752"/>
            <a:ext cx="1141673" cy="478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B80050-F0BA-4F60-40EF-F76D4C87D239}"/>
              </a:ext>
            </a:extLst>
          </p:cNvPr>
          <p:cNvSpPr txBox="1"/>
          <p:nvPr/>
        </p:nvSpPr>
        <p:spPr>
          <a:xfrm>
            <a:off x="1431507" y="6301488"/>
            <a:ext cx="109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bg1"/>
                </a:solidFill>
              </a:rPr>
              <a:t>Q1 2023</a:t>
            </a:r>
          </a:p>
        </p:txBody>
      </p:sp>
    </p:spTree>
    <p:extLst>
      <p:ext uri="{BB962C8B-B14F-4D97-AF65-F5344CB8AC3E}">
        <p14:creationId xmlns:p14="http://schemas.microsoft.com/office/powerpoint/2010/main" val="124778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1ndset">
    <a:dk1>
      <a:srgbClr val="000000"/>
    </a:dk1>
    <a:lt1>
      <a:srgbClr val="FFFFFF"/>
    </a:lt1>
    <a:dk2>
      <a:srgbClr val="272523"/>
    </a:dk2>
    <a:lt2>
      <a:srgbClr val="ED008D"/>
    </a:lt2>
    <a:accent1>
      <a:srgbClr val="ED008E"/>
    </a:accent1>
    <a:accent2>
      <a:srgbClr val="8CC640"/>
    </a:accent2>
    <a:accent3>
      <a:srgbClr val="75766F"/>
    </a:accent3>
    <a:accent4>
      <a:srgbClr val="FC9D00"/>
    </a:accent4>
    <a:accent5>
      <a:srgbClr val="5BC6F8"/>
    </a:accent5>
    <a:accent6>
      <a:srgbClr val="70AD47"/>
    </a:accent6>
    <a:hlink>
      <a:srgbClr val="EC018C"/>
    </a:hlink>
    <a:folHlink>
      <a:srgbClr val="8CC640"/>
    </a:folHlink>
  </a:clrScheme>
  <a:fontScheme name="Corbel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1ndset">
    <a:dk1>
      <a:srgbClr val="000000"/>
    </a:dk1>
    <a:lt1>
      <a:srgbClr val="FFFFFF"/>
    </a:lt1>
    <a:dk2>
      <a:srgbClr val="272523"/>
    </a:dk2>
    <a:lt2>
      <a:srgbClr val="ED008D"/>
    </a:lt2>
    <a:accent1>
      <a:srgbClr val="ED008E"/>
    </a:accent1>
    <a:accent2>
      <a:srgbClr val="8CC640"/>
    </a:accent2>
    <a:accent3>
      <a:srgbClr val="75766F"/>
    </a:accent3>
    <a:accent4>
      <a:srgbClr val="FC9D00"/>
    </a:accent4>
    <a:accent5>
      <a:srgbClr val="5BC6F8"/>
    </a:accent5>
    <a:accent6>
      <a:srgbClr val="70AD47"/>
    </a:accent6>
    <a:hlink>
      <a:srgbClr val="EC018C"/>
    </a:hlink>
    <a:folHlink>
      <a:srgbClr val="8CC640"/>
    </a:folHlink>
  </a:clrScheme>
  <a:fontScheme name="Corbel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1ndset">
    <a:dk1>
      <a:srgbClr val="000000"/>
    </a:dk1>
    <a:lt1>
      <a:srgbClr val="FFFFFF"/>
    </a:lt1>
    <a:dk2>
      <a:srgbClr val="272523"/>
    </a:dk2>
    <a:lt2>
      <a:srgbClr val="ED008D"/>
    </a:lt2>
    <a:accent1>
      <a:srgbClr val="ED008E"/>
    </a:accent1>
    <a:accent2>
      <a:srgbClr val="8CC640"/>
    </a:accent2>
    <a:accent3>
      <a:srgbClr val="75766F"/>
    </a:accent3>
    <a:accent4>
      <a:srgbClr val="FC9D00"/>
    </a:accent4>
    <a:accent5>
      <a:srgbClr val="5BC6F8"/>
    </a:accent5>
    <a:accent6>
      <a:srgbClr val="70AD47"/>
    </a:accent6>
    <a:hlink>
      <a:srgbClr val="EC018C"/>
    </a:hlink>
    <a:folHlink>
      <a:srgbClr val="8CC640"/>
    </a:folHlink>
  </a:clrScheme>
  <a:fontScheme name="Corbel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7c5fe6-e428-4b20-afa3-8acc6c42315d">
      <Terms xmlns="http://schemas.microsoft.com/office/infopath/2007/PartnerControls"/>
    </lcf76f155ced4ddcb4097134ff3c332f>
    <TaxCatchAll xmlns="a66a248b-5c46-4da8-80ef-b05a7d086a4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090E1EAE06C468D3AF814EFBF6022" ma:contentTypeVersion="14" ma:contentTypeDescription="Create a new document." ma:contentTypeScope="" ma:versionID="2713b3360f0510492ac8519be064d00d">
  <xsd:schema xmlns:xsd="http://www.w3.org/2001/XMLSchema" xmlns:xs="http://www.w3.org/2001/XMLSchema" xmlns:p="http://schemas.microsoft.com/office/2006/metadata/properties" xmlns:ns2="f47c5fe6-e428-4b20-afa3-8acc6c42315d" xmlns:ns3="a66a248b-5c46-4da8-80ef-b05a7d086a47" targetNamespace="http://schemas.microsoft.com/office/2006/metadata/properties" ma:root="true" ma:fieldsID="b6fdd19581b81697179c4c5dbd32af87" ns2:_="" ns3:_="">
    <xsd:import namespace="f47c5fe6-e428-4b20-afa3-8acc6c42315d"/>
    <xsd:import namespace="a66a248b-5c46-4da8-80ef-b05a7d086a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c5fe6-e428-4b20-afa3-8acc6c4231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29352dd-cfd9-4447-a964-3a97a6af85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a248b-5c46-4da8-80ef-b05a7d086a4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9578e74-6f0d-4873-a451-59168e2ae985}" ma:internalName="TaxCatchAll" ma:showField="CatchAllData" ma:web="a66a248b-5c46-4da8-80ef-b05a7d086a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7645BD-F98A-4120-8A99-D57FFC2E7CB7}">
  <ds:schemaRefs>
    <ds:schemaRef ds:uri="http://schemas.microsoft.com/office/2006/metadata/properties"/>
    <ds:schemaRef ds:uri="http://schemas.microsoft.com/office/infopath/2007/PartnerControls"/>
    <ds:schemaRef ds:uri="f47c5fe6-e428-4b20-afa3-8acc6c42315d"/>
    <ds:schemaRef ds:uri="a66a248b-5c46-4da8-80ef-b05a7d086a47"/>
  </ds:schemaRefs>
</ds:datastoreItem>
</file>

<file path=customXml/itemProps2.xml><?xml version="1.0" encoding="utf-8"?>
<ds:datastoreItem xmlns:ds="http://schemas.openxmlformats.org/officeDocument/2006/customXml" ds:itemID="{1796E435-F184-4EA0-80E8-DCB9FB1E09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c5fe6-e428-4b20-afa3-8acc6c42315d"/>
    <ds:schemaRef ds:uri="a66a248b-5c46-4da8-80ef-b05a7d086a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F0196B-BB5D-47F1-9E5B-F30D9D74C0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6682</TotalTime>
  <Words>685</Words>
  <Application>Microsoft Office PowerPoint</Application>
  <PresentationFormat>Widescreen</PresentationFormat>
  <Paragraphs>179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In-depth Dive into the Air Traffic Evolution in the Americas 2018-2023</dc:title>
  <dc:creator>Pablo Saez Gil</dc:creator>
  <cp:lastModifiedBy>Anna Marchesini</cp:lastModifiedBy>
  <cp:revision>325</cp:revision>
  <dcterms:created xsi:type="dcterms:W3CDTF">2018-03-15T08:15:45Z</dcterms:created>
  <dcterms:modified xsi:type="dcterms:W3CDTF">2023-05-03T12:45:34Z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0x01010059F090E1EAE06C468D3AF814EFBF6022</vt:lpwstr>
  </property>
</Properties>
</file>